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62" r:id="rId5"/>
    <p:sldId id="259" r:id="rId6"/>
    <p:sldId id="257" r:id="rId7"/>
    <p:sldId id="297" r:id="rId8"/>
    <p:sldId id="299" r:id="rId9"/>
    <p:sldId id="269" r:id="rId10"/>
  </p:sldIdLst>
  <p:sldSz cx="9144000" cy="5143500"/>
  <p:notesSz cx="6858000" cy="9144000"/>
  <p:embeddedFontLst>
    <p:embeddedFont>
      <p:font typeface="Rajdhani" panose="02000000000000000000"/>
      <p:regular r:id="rId14"/>
    </p:embeddedFont>
    <p:embeddedFont>
      <p:font typeface="Fira Sans Condensed Light" panose="020B0503050000020004"/>
      <p:regular r:id="rId15"/>
    </p:embeddedFont>
    <p:embeddedFont>
      <p:font typeface="Anton"/>
      <p:regular r:id="rId16"/>
    </p:embeddedFont>
    <p:embeddedFont>
      <p:font typeface="Josefin Slab" panose="02000000000000000000"/>
      <p:regular r:id="rId17"/>
    </p:embeddedFont>
    <p:embeddedFont>
      <p:font typeface="Fira Sans Condensed" panose="020B0503050000020004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20" Type="http://schemas.openxmlformats.org/officeDocument/2006/relationships/font" Target="fonts/font7.fntdata"/><Relationship Id="rId2" Type="http://schemas.openxmlformats.org/officeDocument/2006/relationships/theme" Target="theme/theme1.xml"/><Relationship Id="rId19" Type="http://schemas.openxmlformats.org/officeDocument/2006/relationships/font" Target="fonts/font6.fntdata"/><Relationship Id="rId18" Type="http://schemas.openxmlformats.org/officeDocument/2006/relationships/font" Target="fonts/font5.fntdata"/><Relationship Id="rId17" Type="http://schemas.openxmlformats.org/officeDocument/2006/relationships/font" Target="fonts/font4.fntdata"/><Relationship Id="rId16" Type="http://schemas.openxmlformats.org/officeDocument/2006/relationships/font" Target="fonts/font3.fntdata"/><Relationship Id="rId15" Type="http://schemas.openxmlformats.org/officeDocument/2006/relationships/font" Target="fonts/font2.fntdata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5abef0139_0_11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5abef0139_0_11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dvent Pro Light" panose="02000506040000020004"/>
                <a:ea typeface="Advent Pro Light" panose="02000506040000020004"/>
                <a:cs typeface="Advent Pro Light" panose="02000506040000020004"/>
                <a:sym typeface="Advent Pro Light" panose="02000506040000020004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/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/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2"/>
          <p:cNvSpPr txBox="1"/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noFill/>
        <a:effectLst/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/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3" name="Google Shape;43;p14"/>
          <p:cNvSpPr txBox="1"/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4" name="Google Shape;44;p14"/>
          <p:cNvSpPr txBox="1"/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1755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5" name="Google Shape;45;p14"/>
          <p:cNvSpPr txBox="1"/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6" name="Google Shape;46;p14"/>
          <p:cNvSpPr txBox="1"/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7" name="Google Shape;47;p14"/>
          <p:cNvSpPr txBox="1"/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8" name="Google Shape;48;p14"/>
          <p:cNvSpPr txBox="1"/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1755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9" name="Google Shape;49;p14"/>
          <p:cNvSpPr txBox="1"/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50" name="Google Shape;50;p14"/>
          <p:cNvSpPr txBox="1"/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/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subTitle" idx="1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type="subTitle" idx="2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9pPr>
          </a:lstStyle>
          <a:p/>
        </p:txBody>
      </p:sp>
      <p:sp>
        <p:nvSpPr>
          <p:cNvPr id="57" name="Google Shape;57;p15"/>
          <p:cNvSpPr txBox="1"/>
          <p:nvPr>
            <p:ph type="subTitle" idx="3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type="subTitle" idx="4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subTitle" idx="1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2" name="Google Shape;62;p16"/>
          <p:cNvSpPr txBox="1"/>
          <p:nvPr>
            <p:ph type="subTitle" idx="2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3" name="Google Shape;63;p16"/>
          <p:cNvSpPr txBox="1"/>
          <p:nvPr>
            <p:ph type="subTitle" idx="3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4" name="Google Shape;64;p16"/>
          <p:cNvSpPr txBox="1"/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5" name="Google Shape;65;p16"/>
          <p:cNvSpPr txBox="1"/>
          <p:nvPr>
            <p:ph type="title" idx="4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6" name="Google Shape;66;p16"/>
          <p:cNvSpPr txBox="1"/>
          <p:nvPr>
            <p:ph type="title" idx="5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7" name="Google Shape;67;p16"/>
          <p:cNvSpPr txBox="1"/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subTitle" idx="1"/>
          </p:nvPr>
        </p:nvSpPr>
        <p:spPr>
          <a:xfrm>
            <a:off x="6006000" y="2320225"/>
            <a:ext cx="20061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70" name="Google Shape;70;p17"/>
          <p:cNvSpPr txBox="1"/>
          <p:nvPr>
            <p:ph type="subTitle" idx="2"/>
          </p:nvPr>
        </p:nvSpPr>
        <p:spPr>
          <a:xfrm>
            <a:off x="6006000" y="3478616"/>
            <a:ext cx="20061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type="title" hasCustomPrompt="1"/>
          </p:nvPr>
        </p:nvSpPr>
        <p:spPr>
          <a:xfrm>
            <a:off x="6006000" y="1954025"/>
            <a:ext cx="12354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2" name="Google Shape;72;p17"/>
          <p:cNvSpPr txBox="1"/>
          <p:nvPr>
            <p:ph type="title" idx="3" hasCustomPrompt="1"/>
          </p:nvPr>
        </p:nvSpPr>
        <p:spPr>
          <a:xfrm>
            <a:off x="6006000" y="3100474"/>
            <a:ext cx="12354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3" name="Google Shape;73;p17"/>
          <p:cNvSpPr txBox="1"/>
          <p:nvPr>
            <p:ph type="title" idx="4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916225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6" name="Google Shape;76;p18"/>
          <p:cNvSpPr txBox="1"/>
          <p:nvPr>
            <p:ph type="subTitle" idx="1"/>
          </p:nvPr>
        </p:nvSpPr>
        <p:spPr>
          <a:xfrm>
            <a:off x="786275" y="19094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77" name="Google Shape;77;p18"/>
          <p:cNvSpPr txBox="1"/>
          <p:nvPr>
            <p:ph type="title" idx="2"/>
          </p:nvPr>
        </p:nvSpPr>
        <p:spPr>
          <a:xfrm>
            <a:off x="6298374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8" name="Google Shape;78;p18"/>
          <p:cNvSpPr txBox="1"/>
          <p:nvPr>
            <p:ph type="subTitle" idx="3"/>
          </p:nvPr>
        </p:nvSpPr>
        <p:spPr>
          <a:xfrm>
            <a:off x="6080425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79" name="Google Shape;79;p18"/>
          <p:cNvSpPr txBox="1"/>
          <p:nvPr>
            <p:ph type="title" idx="4"/>
          </p:nvPr>
        </p:nvSpPr>
        <p:spPr>
          <a:xfrm>
            <a:off x="3607299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0" name="Google Shape;80;p18"/>
          <p:cNvSpPr txBox="1"/>
          <p:nvPr>
            <p:ph type="subTitle" idx="5"/>
          </p:nvPr>
        </p:nvSpPr>
        <p:spPr>
          <a:xfrm>
            <a:off x="3389350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81" name="Google Shape;81;p18"/>
          <p:cNvSpPr txBox="1"/>
          <p:nvPr>
            <p:ph type="title" idx="6"/>
          </p:nvPr>
        </p:nvSpPr>
        <p:spPr>
          <a:xfrm>
            <a:off x="3607299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2" name="Google Shape;82;p18"/>
          <p:cNvSpPr txBox="1"/>
          <p:nvPr>
            <p:ph type="subTitle" idx="7"/>
          </p:nvPr>
        </p:nvSpPr>
        <p:spPr>
          <a:xfrm>
            <a:off x="3389350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83" name="Google Shape;83;p18"/>
          <p:cNvSpPr txBox="1"/>
          <p:nvPr>
            <p:ph type="title" idx="8"/>
          </p:nvPr>
        </p:nvSpPr>
        <p:spPr>
          <a:xfrm>
            <a:off x="916225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4" name="Google Shape;84;p18"/>
          <p:cNvSpPr txBox="1"/>
          <p:nvPr>
            <p:ph type="subTitle" idx="9"/>
          </p:nvPr>
        </p:nvSpPr>
        <p:spPr>
          <a:xfrm>
            <a:off x="786325" y="33322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85" name="Google Shape;85;p18"/>
          <p:cNvSpPr txBox="1"/>
          <p:nvPr>
            <p:ph type="title" idx="13"/>
          </p:nvPr>
        </p:nvSpPr>
        <p:spPr>
          <a:xfrm>
            <a:off x="6495924" y="3872763"/>
            <a:ext cx="1446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6" name="Google Shape;86;p18"/>
          <p:cNvSpPr txBox="1"/>
          <p:nvPr>
            <p:ph type="subTitle" idx="14"/>
          </p:nvPr>
        </p:nvSpPr>
        <p:spPr>
          <a:xfrm>
            <a:off x="6080425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87" name="Google Shape;87;p18"/>
          <p:cNvSpPr txBox="1"/>
          <p:nvPr>
            <p:ph type="title" idx="15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19"/>
          <p:cNvSpPr txBox="1"/>
          <p:nvPr>
            <p:ph type="subTitle" idx="1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19"/>
          <p:cNvSpPr txBox="1"/>
          <p:nvPr/>
        </p:nvSpPr>
        <p:spPr>
          <a:xfrm>
            <a:off x="28134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rPr>
              <a:t>CREDITS: This presentation template was created by </a:t>
            </a:r>
            <a:r>
              <a:rPr lang="en-GB" sz="900" b="1">
                <a:solidFill>
                  <a:schemeClr val="lt2"/>
                </a:solidFill>
                <a:uFill>
                  <a:noFill/>
                </a:uFill>
                <a:latin typeface="Fira Sans Condensed" panose="020B0503050000020004"/>
                <a:ea typeface="Fira Sans Condensed" panose="020B0503050000020004"/>
                <a:cs typeface="Fira Sans Condensed" panose="020B0503050000020004"/>
                <a:sym typeface="Fira Sans Condensed" panose="020B0503050000020004"/>
                <a:hlinkClick r:id="rId3"/>
              </a:rPr>
              <a:t>Slidesgo</a:t>
            </a:r>
            <a:r>
              <a:rPr lang="en-GB" sz="900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rPr>
              <a:t>, including icons by </a:t>
            </a:r>
            <a:r>
              <a:rPr lang="en-GB" sz="900" b="1">
                <a:solidFill>
                  <a:schemeClr val="lt2"/>
                </a:solidFill>
                <a:uFill>
                  <a:noFill/>
                </a:uFill>
                <a:latin typeface="Fira Sans Condensed" panose="020B0503050000020004"/>
                <a:ea typeface="Fira Sans Condensed" panose="020B0503050000020004"/>
                <a:cs typeface="Fira Sans Condensed" panose="020B0503050000020004"/>
                <a:sym typeface="Fira Sans Condensed" panose="020B0503050000020004"/>
                <a:hlinkClick r:id="rId4"/>
              </a:rPr>
              <a:t>Flaticon</a:t>
            </a:r>
            <a:r>
              <a:rPr lang="en-GB" sz="900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rPr>
              <a:t>, and infographics &amp; images by </a:t>
            </a:r>
            <a:r>
              <a:rPr lang="en-GB" sz="900" b="1">
                <a:solidFill>
                  <a:schemeClr val="lt2"/>
                </a:solidFill>
                <a:uFill>
                  <a:noFill/>
                </a:uFill>
                <a:latin typeface="Fira Sans Condensed" panose="020B0503050000020004"/>
                <a:ea typeface="Fira Sans Condensed" panose="020B0503050000020004"/>
                <a:cs typeface="Fira Sans Condensed" panose="020B0503050000020004"/>
                <a:sym typeface="Fira Sans Condensed" panose="020B0503050000020004"/>
                <a:hlinkClick r:id="rId5"/>
              </a:rPr>
              <a:t>Freepik</a:t>
            </a:r>
            <a:r>
              <a:rPr lang="en-GB" sz="900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rPr>
              <a:t>. </a:t>
            </a:r>
            <a:endParaRPr sz="900">
              <a:solidFill>
                <a:schemeClr val="lt2"/>
              </a:solidFill>
              <a:latin typeface="Fira Sans Condensed Light" panose="020B0503050000020004"/>
              <a:ea typeface="Fira Sans Condensed Light" panose="020B0503050000020004"/>
              <a:cs typeface="Fira Sans Condensed Light" panose="020B0503050000020004"/>
              <a:sym typeface="Fira Sans Condensed Light" panose="020B0503050000020004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900">
              <a:solidFill>
                <a:schemeClr val="lt2"/>
              </a:solidFill>
              <a:latin typeface="Fira Sans Condensed Light" panose="020B0503050000020004"/>
              <a:ea typeface="Fira Sans Condensed Light" panose="020B0503050000020004"/>
              <a:cs typeface="Fira Sans Condensed Light" panose="020B0503050000020004"/>
              <a:sym typeface="Fira Sans Condensed Light" panose="020B0503050000020004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/>
        </p:txBody>
      </p:sp>
      <p:sp>
        <p:nvSpPr>
          <p:cNvPr id="15" name="Google Shape;15;p4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8" name="Google Shape;18;p5"/>
          <p:cNvSpPr txBox="1"/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 panose="02000000000000000000"/>
              <a:buNone/>
              <a:defRPr sz="1100">
                <a:latin typeface="Josefin Slab" panose="02000000000000000000"/>
                <a:ea typeface="Josefin Slab" panose="02000000000000000000"/>
                <a:cs typeface="Josefin Slab" panose="02000000000000000000"/>
                <a:sym typeface="Josefin Slab" panose="02000000000000000000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" name="Google Shape;28;p8"/>
          <p:cNvSpPr txBox="1"/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/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3" name="Google Shape;33;p10"/>
          <p:cNvSpPr txBox="1"/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" name="Google Shape;34;p10"/>
          <p:cNvSpPr txBox="1"/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 panose="02000000000000000000"/>
              <a:buNone/>
              <a:defRPr sz="2800" b="1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 panose="02000000000000000000"/>
              <a:buNone/>
              <a:defRPr sz="2800" b="1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 panose="02000000000000000000"/>
              <a:buNone/>
              <a:defRPr sz="2800" b="1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 panose="02000000000000000000"/>
              <a:buNone/>
              <a:defRPr sz="2800" b="1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 panose="02000000000000000000"/>
              <a:buNone/>
              <a:defRPr sz="2800" b="1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 panose="02000000000000000000"/>
              <a:buNone/>
              <a:defRPr sz="2800" b="1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 panose="02000000000000000000"/>
              <a:buNone/>
              <a:defRPr sz="2800" b="1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 panose="02000000000000000000"/>
              <a:buNone/>
              <a:defRPr sz="2800" b="1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 panose="02000000000000000000"/>
              <a:buNone/>
              <a:defRPr sz="2800" b="1">
                <a:solidFill>
                  <a:schemeClr val="lt2"/>
                </a:solidFill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Char char="●"/>
              <a:defRPr sz="1200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Char char="○"/>
              <a:defRPr sz="1200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Char char="■"/>
              <a:defRPr sz="1200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Char char="●"/>
              <a:defRPr sz="1200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Char char="○"/>
              <a:defRPr sz="1200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Char char="■"/>
              <a:defRPr sz="1200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Char char="●"/>
              <a:defRPr sz="1200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Char char="○"/>
              <a:defRPr sz="1200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 panose="020B0503050000020004"/>
              <a:buChar char="■"/>
              <a:defRPr sz="1200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/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6000">
                <a:latin typeface="Rajdhani" panose="02000000000000000000"/>
                <a:ea typeface="Rajdhani" panose="02000000000000000000"/>
                <a:cs typeface="Rajdhani" panose="02000000000000000000"/>
                <a:sym typeface="Rajdhani" panose="02000000000000000000"/>
              </a:rPr>
              <a:t>Fake news detection</a:t>
            </a:r>
            <a:endParaRPr lang="en-US" altLang="en-GB" sz="6000">
              <a:latin typeface="Rajdhani" panose="02000000000000000000"/>
              <a:ea typeface="Rajdhani" panose="02000000000000000000"/>
              <a:cs typeface="Rajdhani" panose="02000000000000000000"/>
              <a:sym typeface="Rajdhani" panose="02000000000000000000"/>
            </a:endParaRPr>
          </a:p>
        </p:txBody>
      </p:sp>
      <p:sp>
        <p:nvSpPr>
          <p:cNvPr id="103" name="Google Shape;103;p24"/>
          <p:cNvSpPr txBox="1"/>
          <p:nvPr>
            <p:ph type="subTitle" idx="1"/>
          </p:nvPr>
        </p:nvSpPr>
        <p:spPr>
          <a:xfrm>
            <a:off x="828040" y="3579495"/>
            <a:ext cx="3385185" cy="6515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rPr>
              <a:t>Ahmed gamal , raheem ismail , ahmed gonga  , alaa fadel, yousif kamal</a:t>
            </a:r>
            <a:endParaRPr lang="en-US" altLang="en-GB">
              <a:latin typeface="Fira Sans Condensed Light" panose="020B0503050000020004"/>
              <a:ea typeface="Fira Sans Condensed Light" panose="020B0503050000020004"/>
              <a:cs typeface="Fira Sans Condensed Light" panose="020B0503050000020004"/>
              <a:sym typeface="Fira Sans Condensed Light" panose="020B0503050000020004"/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2"/>
          <a:srcRect l="6664" t="4858" r="6220" b="5495"/>
          <a:stretch>
            <a:fillRect/>
          </a:stretch>
        </p:blipFill>
        <p:spPr>
          <a:xfrm>
            <a:off x="4213055" y="483108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323215" y="1001395"/>
            <a:ext cx="4249420" cy="31997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Naive</a:t>
            </a:r>
            <a:r>
              <a:rPr lang="en-US" altLang="en-GB"/>
              <a:t> </a:t>
            </a:r>
            <a:r>
              <a:rPr lang="en-GB"/>
              <a:t>Bayes</a:t>
            </a:r>
            <a:br>
              <a:rPr lang="en-GB"/>
            </a:br>
            <a:r>
              <a:rPr lang="en-US" altLang="en-GB"/>
              <a:t>classifier </a:t>
            </a:r>
            <a:endParaRPr lang="en-US" altLang="en-GB"/>
          </a:p>
        </p:txBody>
      </p:sp>
      <p:sp>
        <p:nvSpPr>
          <p:cNvPr id="175" name="Google Shape;175;p30"/>
          <p:cNvSpPr txBox="1"/>
          <p:nvPr>
            <p:ph type="subTitle" idx="1"/>
          </p:nvPr>
        </p:nvSpPr>
        <p:spPr>
          <a:xfrm>
            <a:off x="4917750" y="3290550"/>
            <a:ext cx="202680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sp>
        <p:nvSpPr>
          <p:cNvPr id="176" name="Google Shape;176;p30"/>
          <p:cNvSpPr txBox="1"/>
          <p:nvPr>
            <p:ph type="title" idx="2"/>
          </p:nvPr>
        </p:nvSpPr>
        <p:spPr>
          <a:xfrm>
            <a:off x="4860600" y="120305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 lang="en-GB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/>
          <p:nvPr>
            <p:ph type="title"/>
          </p:nvPr>
        </p:nvSpPr>
        <p:spPr>
          <a:xfrm>
            <a:off x="6027420" y="1434465"/>
            <a:ext cx="2970530" cy="22745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ym typeface="+mn-ea"/>
              </a:rPr>
              <a:t>basics of probability </a:t>
            </a:r>
            <a:endParaRPr lang="en-GB"/>
          </a:p>
        </p:txBody>
      </p:sp>
      <p:cxnSp>
        <p:nvCxnSpPr>
          <p:cNvPr id="137" name="Google Shape;137;p27"/>
          <p:cNvCxnSpPr/>
          <p:nvPr/>
        </p:nvCxnSpPr>
        <p:spPr>
          <a:xfrm>
            <a:off x="5796545" y="2256450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1" name="Picture 0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5" y="1104900"/>
            <a:ext cx="5276850" cy="29349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5"/>
          <p:cNvSpPr txBox="1"/>
          <p:nvPr>
            <p:ph type="body" idx="1"/>
          </p:nvPr>
        </p:nvSpPr>
        <p:spPr>
          <a:xfrm>
            <a:off x="755560" y="843230"/>
            <a:ext cx="7704000" cy="3606000"/>
          </a:xfrm>
          <a:prstGeom prst="rect">
            <a:avLst/>
          </a:prstGeom>
          <a:solidFill>
            <a:schemeClr val="dk1">
              <a:alpha val="56699"/>
            </a:scheme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161" name="Google Shape;161;p29"/>
          <p:cNvSpPr txBox="1"/>
          <p:nvPr/>
        </p:nvSpPr>
        <p:spPr>
          <a:xfrm>
            <a:off x="1026160" y="1130935"/>
            <a:ext cx="6922770" cy="30943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 panose="020B0503050000020004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 panose="020B0503050000020004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 panose="020B0503050000020004"/>
                <a:ea typeface="Fira Sans Condensed Light" panose="020B0503050000020004"/>
                <a:cs typeface="Fira Sans Condensed Light" panose="020B0503050000020004"/>
                <a:sym typeface="Fira Sans Condensed Light" panose="020B05030500000200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 sz="4000"/>
              <a:t>lets asume you pick a random card, you know it is a </a:t>
            </a:r>
            <a:r>
              <a:rPr lang="en-US" altLang="en-GB" sz="4000">
                <a:solidFill>
                  <a:schemeClr val="bg2"/>
                </a:solidFill>
              </a:rPr>
              <a:t>diamond</a:t>
            </a:r>
            <a:r>
              <a:rPr lang="en-US" altLang="en-GB" sz="4000"/>
              <a:t>. now what is the probbility  of the </a:t>
            </a:r>
            <a:r>
              <a:rPr lang="en-US" altLang="en-GB" sz="4000">
                <a:solidFill>
                  <a:schemeClr val="bg2"/>
                </a:solidFill>
              </a:rPr>
              <a:t>quuen</a:t>
            </a:r>
            <a:endParaRPr lang="en-US" altLang="en-GB" sz="400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/>
          <p:nvPr>
            <p:ph type="title"/>
          </p:nvPr>
        </p:nvSpPr>
        <p:spPr>
          <a:xfrm>
            <a:off x="5969000" y="1434465"/>
            <a:ext cx="3028950" cy="22745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ym typeface="+mn-ea"/>
              </a:rPr>
              <a:t>conditional probability </a:t>
            </a:r>
            <a:endParaRPr lang="en-GB"/>
          </a:p>
        </p:txBody>
      </p:sp>
      <p:cxnSp>
        <p:nvCxnSpPr>
          <p:cNvPr id="137" name="Google Shape;137;p27"/>
          <p:cNvCxnSpPr/>
          <p:nvPr/>
        </p:nvCxnSpPr>
        <p:spPr>
          <a:xfrm>
            <a:off x="5796545" y="2256450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2" name="Picture 1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144270"/>
            <a:ext cx="5288280" cy="28549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/>
          <p:nvPr>
            <p:ph type="title"/>
          </p:nvPr>
        </p:nvSpPr>
        <p:spPr>
          <a:xfrm>
            <a:off x="5969000" y="1434465"/>
            <a:ext cx="3028950" cy="22745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sym typeface="+mn-ea"/>
              </a:rPr>
              <a:t>Data-set</a:t>
            </a:r>
            <a:endParaRPr lang="en-GB"/>
          </a:p>
        </p:txBody>
      </p:sp>
      <p:cxnSp>
        <p:nvCxnSpPr>
          <p:cNvPr id="137" name="Google Shape;137;p27"/>
          <p:cNvCxnSpPr/>
          <p:nvPr/>
        </p:nvCxnSpPr>
        <p:spPr>
          <a:xfrm>
            <a:off x="5796545" y="2256450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1" name="Picture 0" descr="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" y="1466850"/>
            <a:ext cx="5284470" cy="2209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7"/>
          <p:cNvSpPr txBox="1"/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THANK YOU</a:t>
            </a:r>
            <a:endParaRPr lang="en-GB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278</Words>
  <Application>WPS Presentation</Application>
  <PresentationFormat/>
  <Paragraphs>20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5" baseType="lpstr">
      <vt:lpstr>Arial</vt:lpstr>
      <vt:lpstr>SimSun</vt:lpstr>
      <vt:lpstr>Wingdings</vt:lpstr>
      <vt:lpstr>Arial</vt:lpstr>
      <vt:lpstr>Rajdhani</vt:lpstr>
      <vt:lpstr>Fira Sans Condensed Light</vt:lpstr>
      <vt:lpstr>Anton</vt:lpstr>
      <vt:lpstr>Advent Pro Light</vt:lpstr>
      <vt:lpstr>Josefin Slab</vt:lpstr>
      <vt:lpstr>Fira Sans Condensed</vt:lpstr>
      <vt:lpstr>Proxima Nova Semibold</vt:lpstr>
      <vt:lpstr>Proxima Nova</vt:lpstr>
      <vt:lpstr>Microsoft YaHei</vt:lpstr>
      <vt:lpstr>Arial Unicode MS</vt:lpstr>
      <vt:lpstr>Calibri</vt:lpstr>
      <vt:lpstr>Amatic SC</vt:lpstr>
      <vt:lpstr>Roboto Medium</vt:lpstr>
      <vt:lpstr>Ai Tech Agency by Slidesgo</vt:lpstr>
      <vt:lpstr>AI TECH AGENCY</vt:lpstr>
      <vt:lpstr>01</vt:lpstr>
      <vt:lpstr>ABOUT US</vt:lpstr>
      <vt:lpstr>CONTENTS OF THIS TEMPLATE</vt:lpstr>
      <vt:lpstr>basics of probability </vt:lpstr>
      <vt:lpstr>conditional probability </vt:lpstr>
      <vt:lpstr>AWESOME WORDS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Naive Bayes Classifier Algorithm</dc:title>
  <dc:creator/>
  <cp:lastModifiedBy>ahmed</cp:lastModifiedBy>
  <cp:revision>7</cp:revision>
  <dcterms:created xsi:type="dcterms:W3CDTF">2022-01-08T11:54:55Z</dcterms:created>
  <dcterms:modified xsi:type="dcterms:W3CDTF">2022-01-08T13:50:55Z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D2063DA3EF3342EB9096F72DE855F924</vt:lpwstr>
  </property>
  <property fmtid="{D5CDD505-2E9C-101B-9397-08002B2CF9AE}" pid="3" name="KSOProductBuildVer">
    <vt:lpwstr>1033-11.2.0.10443</vt:lpwstr>
  </property>
</Properties>
</file>